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93"/>
    <p:restoredTop sz="93638"/>
  </p:normalViewPr>
  <p:slideViewPr>
    <p:cSldViewPr snapToGrid="0" snapToObjects="1">
      <p:cViewPr>
        <p:scale>
          <a:sx n="81" d="100"/>
          <a:sy n="81" d="100"/>
        </p:scale>
        <p:origin x="144"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10/24/17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10/24/17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10/24/17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771506" y="5990895"/>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795114" y="4708210"/>
                <a:ext cx="6360020" cy="369332"/>
              </a:xfrm>
              <a:prstGeom prst="rect">
                <a:avLst/>
              </a:prstGeom>
              <a:noFill/>
            </p:spPr>
            <p:txBody>
              <a:bodyPr wrap="square" rtlCol="0">
                <a:spAutoFit/>
              </a:bodyPr>
              <a:lstStyle/>
              <a:p>
                <a14:m>
                  <m:oMath xmlns:m="http://schemas.openxmlformats.org/officeDocument/2006/math">
                    <m:acc>
                      <m:accPr>
                        <m:chr m:val="̅"/>
                        <m:ctrlPr>
                          <a:rPr lang="en-US" b="1" i="1" smtClean="0">
                            <a:solidFill>
                              <a:schemeClr val="accent1"/>
                            </a:solidFill>
                            <a:latin typeface="Cambria Math" charset="0"/>
                          </a:rPr>
                        </m:ctrlPr>
                      </m:accPr>
                      <m:e>
                        <m:r>
                          <a:rPr lang="en-US" b="1" i="1" smtClean="0">
                            <a:solidFill>
                              <a:schemeClr val="accent1"/>
                            </a:solidFill>
                            <a:latin typeface="Cambria Math" charset="0"/>
                          </a:rPr>
                          <m:t>𝑿</m:t>
                        </m:r>
                      </m:e>
                    </m:acc>
                  </m:oMath>
                </a14:m>
                <a:r>
                  <a:rPr lang="en-US" dirty="0" smtClean="0">
                    <a:solidFill>
                      <a:schemeClr val="accent1"/>
                    </a:solidFill>
                  </a:rPr>
                  <a:t> = grand mean (mean of *all* numbers)</a:t>
                </a:r>
                <a:endParaRPr lang="en-US"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5114" y="4708210"/>
                <a:ext cx="6360020"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14" name="TextBox 13"/>
          <p:cNvSpPr txBox="1"/>
          <p:nvPr/>
        </p:nvSpPr>
        <p:spPr>
          <a:xfrm>
            <a:off x="6795114" y="223238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3"/>
          <a:srcRect t="50832"/>
          <a:stretch/>
        </p:blipFill>
        <p:spPr>
          <a:xfrm>
            <a:off x="6340441" y="5332902"/>
            <a:ext cx="5343774" cy="9831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95114" y="3094744"/>
                <a:ext cx="3374963" cy="389274"/>
              </a:xfrm>
              <a:prstGeom prst="rect">
                <a:avLst/>
              </a:prstGeom>
              <a:noFill/>
            </p:spPr>
            <p:txBody>
              <a:bodyPr wrap="none" rtlCol="0">
                <a:spAutoFit/>
              </a:bodyPr>
              <a:lstStyle/>
              <a:p>
                <a14:m>
                  <m:oMath xmlns:m="http://schemas.openxmlformats.org/officeDocument/2006/math">
                    <m:sSubSup>
                      <m:sSubSupPr>
                        <m:ctrlPr>
                          <a:rPr lang="en-US" b="1" i="1">
                            <a:solidFill>
                              <a:srgbClr val="00B050"/>
                            </a:solidFill>
                            <a:latin typeface="Cambria Math" charset="0"/>
                          </a:rPr>
                        </m:ctrlPr>
                      </m:sSubSupPr>
                      <m:e>
                        <m:r>
                          <a:rPr lang="en-US" b="1" i="1">
                            <a:solidFill>
                              <a:srgbClr val="00B050"/>
                            </a:solidFill>
                            <a:latin typeface="Cambria Math" charset="0"/>
                          </a:rPr>
                          <m:t>𝒔</m:t>
                        </m:r>
                      </m:e>
                      <m:sub>
                        <m:r>
                          <a:rPr lang="en-US" b="1" i="1">
                            <a:solidFill>
                              <a:srgbClr val="00B050"/>
                            </a:solidFill>
                            <a:latin typeface="Cambria Math" charset="0"/>
                          </a:rPr>
                          <m:t>𝒊</m:t>
                        </m:r>
                      </m:sub>
                      <m:sup>
                        <m:r>
                          <a:rPr lang="en-US" b="1" i="1">
                            <a:solidFill>
                              <a:srgbClr val="00B050"/>
                            </a:solidFill>
                            <a:latin typeface="Cambria Math" charset="0"/>
                          </a:rPr>
                          <m:t>𝟐</m:t>
                        </m:r>
                      </m:sup>
                    </m:sSubSup>
                    <m:r>
                      <a:rPr lang="en-US" b="1" i="1">
                        <a:solidFill>
                          <a:srgbClr val="00B050"/>
                        </a:solidFill>
                        <a:latin typeface="Cambria Math" charset="0"/>
                      </a:rPr>
                      <m:t>=</m:t>
                    </m:r>
                  </m:oMath>
                </a14:m>
                <a:r>
                  <a:rPr lang="en-US" dirty="0">
                    <a:solidFill>
                      <a:srgbClr val="00B050"/>
                    </a:solidFill>
                  </a:rPr>
                  <a:t>Standard deviation of group </a:t>
                </a:r>
                <a:r>
                  <a:rPr lang="en-US" dirty="0" err="1">
                    <a:solidFill>
                      <a:srgbClr val="00B050"/>
                    </a:solidFill>
                  </a:rPr>
                  <a:t>i</a:t>
                </a:r>
                <a:endParaRPr lang="en-US" dirty="0">
                  <a:solidFill>
                    <a:srgbClr val="00B05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795114" y="3094744"/>
                <a:ext cx="3374963" cy="389274"/>
              </a:xfrm>
              <a:prstGeom prst="rect">
                <a:avLst/>
              </a:prstGeom>
              <a:blipFill rotWithShape="0">
                <a:blip r:embed="rId11"/>
                <a:stretch>
                  <a:fillRect t="-4688" r="-542"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95114" y="3583650"/>
                <a:ext cx="4688335" cy="369332"/>
              </a:xfrm>
              <a:prstGeom prst="rect">
                <a:avLst/>
              </a:prstGeom>
              <a:noFill/>
            </p:spPr>
            <p:txBody>
              <a:bodyPr wrap="none" rtlCol="0">
                <a:spAutoFit/>
              </a:bodyPr>
              <a:lstStyle/>
              <a:p>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𝒅𝒇</m:t>
                        </m:r>
                      </m:e>
                      <m:sub>
                        <m:r>
                          <a:rPr lang="en-US" b="1" i="1">
                            <a:solidFill>
                              <a:srgbClr val="0070C0"/>
                            </a:solidFill>
                            <a:latin typeface="Cambria Math" charset="0"/>
                          </a:rPr>
                          <m:t>𝒊</m:t>
                        </m:r>
                      </m:sub>
                    </m:sSub>
                    <m:r>
                      <a:rPr lang="en-US" b="1" i="1">
                        <a:solidFill>
                          <a:srgbClr val="0070C0"/>
                        </a:solidFill>
                        <a:latin typeface="Cambria Math" charset="0"/>
                      </a:rPr>
                      <m:t>=</m:t>
                    </m:r>
                  </m:oMath>
                </a14:m>
                <a:r>
                  <a:rPr lang="en-US" b="1" dirty="0">
                    <a:solidFill>
                      <a:srgbClr val="0070C0"/>
                    </a:solidFill>
                  </a:rPr>
                  <a:t>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r>
                      <a:rPr lang="en-US" b="1" i="1">
                        <a:solidFill>
                          <a:srgbClr val="0070C0"/>
                        </a:solidFill>
                        <a:latin typeface="Cambria Math" charset="0"/>
                      </a:rPr>
                      <m:t>−</m:t>
                    </m:r>
                    <m:r>
                      <a:rPr lang="en-US" b="1" i="1">
                        <a:solidFill>
                          <a:srgbClr val="0070C0"/>
                        </a:solidFill>
                        <a:latin typeface="Cambria Math" charset="0"/>
                      </a:rPr>
                      <m:t>𝟏</m:t>
                    </m:r>
                  </m:oMath>
                </a14:m>
                <a:r>
                  <a:rPr lang="en-US" dirty="0">
                    <a:solidFill>
                      <a:srgbClr val="0070C0"/>
                    </a:solidFill>
                  </a:rPr>
                  <a:t>, where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oMath>
                </a14:m>
                <a:r>
                  <a:rPr lang="en-US" dirty="0">
                    <a:solidFill>
                      <a:srgbClr val="0070C0"/>
                    </a:solidFill>
                  </a:rPr>
                  <a:t> = sample size of group </a:t>
                </a:r>
                <a:r>
                  <a:rPr lang="en-US" dirty="0" err="1">
                    <a:solidFill>
                      <a:srgbClr val="0070C0"/>
                    </a:solidFill>
                  </a:rPr>
                  <a:t>i</a:t>
                </a:r>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95114" y="3583650"/>
                <a:ext cx="4688335" cy="369332"/>
              </a:xfrm>
              <a:prstGeom prst="rect">
                <a:avLst/>
              </a:prstGeom>
              <a:blipFill rotWithShape="0">
                <a:blip r:embed="rId12"/>
                <a:stretch>
                  <a:fillRect l="-390" t="-10000" r="-13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795114" y="4083519"/>
                <a:ext cx="2125325" cy="369332"/>
              </a:xfrm>
              <a:prstGeom prst="rect">
                <a:avLst/>
              </a:prstGeom>
              <a:noFill/>
            </p:spPr>
            <p:txBody>
              <a:bodyPr wrap="none" rtlCol="0">
                <a:spAutoFit/>
              </a:bodyPr>
              <a:lstStyle/>
              <a:p>
                <a14:m>
                  <m:oMath xmlns:m="http://schemas.openxmlformats.org/officeDocument/2006/math">
                    <m:sSub>
                      <m:sSubPr>
                        <m:ctrlPr>
                          <a:rPr lang="en-US" b="1" i="1">
                            <a:solidFill>
                              <a:schemeClr val="accent5">
                                <a:lumMod val="75000"/>
                              </a:schemeClr>
                            </a:solidFill>
                            <a:latin typeface="Cambria Math" charset="0"/>
                          </a:rPr>
                        </m:ctrlPr>
                      </m:sSubPr>
                      <m:e>
                        <m:acc>
                          <m:accPr>
                            <m:chr m:val="̅"/>
                            <m:ctrlPr>
                              <a:rPr lang="en-US" b="1" i="1">
                                <a:solidFill>
                                  <a:schemeClr val="accent5">
                                    <a:lumMod val="75000"/>
                                  </a:schemeClr>
                                </a:solidFill>
                                <a:latin typeface="Cambria Math" charset="0"/>
                              </a:rPr>
                            </m:ctrlPr>
                          </m:accPr>
                          <m:e>
                            <m:r>
                              <a:rPr lang="en-US" b="1" i="1">
                                <a:solidFill>
                                  <a:schemeClr val="accent5">
                                    <a:lumMod val="75000"/>
                                  </a:schemeClr>
                                </a:solidFill>
                                <a:latin typeface="Cambria Math" charset="0"/>
                              </a:rPr>
                              <m:t>𝑿</m:t>
                            </m:r>
                          </m:e>
                        </m:acc>
                      </m:e>
                      <m:sub>
                        <m:r>
                          <a:rPr lang="en-US" b="1" i="1">
                            <a:solidFill>
                              <a:schemeClr val="accent5">
                                <a:lumMod val="75000"/>
                              </a:schemeClr>
                            </a:solidFill>
                            <a:latin typeface="Cambria Math" charset="0"/>
                          </a:rPr>
                          <m:t>𝒊</m:t>
                        </m:r>
                      </m:sub>
                    </m:sSub>
                  </m:oMath>
                </a14:m>
                <a:r>
                  <a:rPr lang="en-US" dirty="0">
                    <a:solidFill>
                      <a:schemeClr val="accent5">
                        <a:lumMod val="75000"/>
                      </a:schemeClr>
                    </a:solidFill>
                  </a:rPr>
                  <a:t> = mean of group </a:t>
                </a:r>
                <a:r>
                  <a:rPr lang="en-US" dirty="0" err="1">
                    <a:solidFill>
                      <a:schemeClr val="accent5">
                        <a:lumMod val="75000"/>
                      </a:schemeClr>
                    </a:solidFill>
                  </a:rPr>
                  <a:t>i</a:t>
                </a:r>
                <a:endParaRPr lang="en-US" dirty="0">
                  <a:solidFill>
                    <a:schemeClr val="accent5">
                      <a:lumMod val="7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795114" y="4083519"/>
                <a:ext cx="2125325" cy="369332"/>
              </a:xfrm>
              <a:prstGeom prst="rect">
                <a:avLst/>
              </a:prstGeom>
              <a:blipFill rotWithShape="0">
                <a:blip r:embed="rId13"/>
                <a:stretch>
                  <a:fillRect t="-10000" r="-1724" b="-26667"/>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1" grpId="0" animBg="1"/>
      <p:bldP spid="22" grpId="0" animBg="1"/>
      <p:bldP spid="23" grpId="0" animBg="1"/>
      <p:bldP spid="24" grpId="0" animBg="1"/>
      <p:bldP spid="25" grpId="0" animBg="1"/>
      <p:bldP spid="26" grpId="0" animBg="1"/>
      <p:bldP spid="27"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t>error</a:t>
            </a:r>
            <a:endParaRPr lang="en-US" sz="2200" b="1" dirty="0"/>
          </a:p>
        </p:txBody>
      </p:sp>
      <mc:AlternateContent xmlns:mc="http://schemas.openxmlformats.org/markup-compatibility/2006">
        <mc:Choice xmlns:a14="http://schemas.microsoft.com/office/drawing/2010/main" Requires="a14">
          <p:sp>
            <p:nvSpPr>
              <p:cNvPr id="6" name="TextBox 5"/>
              <p:cNvSpPr txBox="1"/>
              <p:nvPr/>
            </p:nvSpPr>
            <p:spPr>
              <a:xfrm>
                <a:off x="7982989" y="5244952"/>
                <a:ext cx="1989512"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den>
                      </m:f>
                    </m:oMath>
                  </m:oMathPara>
                </a14:m>
                <a:endParaRPr lang="en-US" sz="2000" b="1" dirty="0"/>
              </a:p>
            </p:txBody>
          </p:sp>
        </mc:Choice>
        <mc:Fallback>
          <p:sp>
            <p:nvSpPr>
              <p:cNvPr id="6" name="TextBox 5"/>
              <p:cNvSpPr txBox="1">
                <a:spLocks noRot="1" noChangeAspect="1" noMove="1" noResize="1" noEditPoints="1" noAdjustHandles="1" noChangeArrowheads="1" noChangeShapeType="1" noTextEdit="1"/>
              </p:cNvSpPr>
              <p:nvPr/>
            </p:nvSpPr>
            <p:spPr>
              <a:xfrm>
                <a:off x="7982989" y="5244952"/>
                <a:ext cx="1989512" cy="73565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25691" y="5048188"/>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3"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r>
              <a:rPr lang="en-US" dirty="0"/>
              <a:t> </a:t>
            </a:r>
            <a:r>
              <a:rPr lang="en-US" dirty="0" smtClean="0"/>
              <a:t>with "</a:t>
            </a:r>
            <a:r>
              <a:rPr lang="en-US" dirty="0" err="1" smtClean="0"/>
              <a:t>root.dir</a:t>
            </a:r>
            <a:r>
              <a:rPr lang="en-US" dirty="0" smtClean="0"/>
              <a:t>"</a:t>
            </a:r>
          </a:p>
          <a:p>
            <a:r>
              <a:rPr lang="en-US" dirty="0" smtClean="0"/>
              <a:t>Load all libraries in the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321" b="11220"/>
          <a:stretch/>
        </p:blipFill>
        <p:spPr>
          <a:xfrm>
            <a:off x="6637283" y="1737360"/>
            <a:ext cx="3855720" cy="4190474"/>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934" r="50624" b="14369"/>
          <a:stretch/>
        </p:blipFill>
        <p:spPr>
          <a:xfrm>
            <a:off x="2506717" y="1737360"/>
            <a:ext cx="3752193" cy="4041840"/>
          </a:xfrm>
          <a:prstGeom prst="rect">
            <a:avLst/>
          </a:prstGeom>
        </p:spPr>
      </p:pic>
      <p:sp>
        <p:nvSpPr>
          <p:cNvPr id="3" name="TextBox 2"/>
          <p:cNvSpPr txBox="1"/>
          <p:nvPr/>
        </p:nvSpPr>
        <p:spPr>
          <a:xfrm>
            <a:off x="2212539" y="5743168"/>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0" name="TextBox 9"/>
          <p:cNvSpPr txBox="1"/>
          <p:nvPr/>
        </p:nvSpPr>
        <p:spPr>
          <a:xfrm>
            <a:off x="6924967" y="5779200"/>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1" name="TextBox 10"/>
          <p:cNvSpPr txBox="1"/>
          <p:nvPr/>
        </p:nvSpPr>
        <p:spPr>
          <a:xfrm rot="16200000">
            <a:off x="5099554" y="3837810"/>
            <a:ext cx="2999988" cy="369332"/>
          </a:xfrm>
          <a:prstGeom prst="rect">
            <a:avLst/>
          </a:prstGeom>
          <a:noFill/>
        </p:spPr>
        <p:txBody>
          <a:bodyPr wrap="none" rtlCol="0">
            <a:spAutoFit/>
          </a:bodyPr>
          <a:lstStyle/>
          <a:p>
            <a:r>
              <a:rPr lang="en-US" smtClean="0"/>
              <a:t>Response/dependent variable</a:t>
            </a:r>
            <a:endParaRPr lang="en-US" dirty="0"/>
          </a:p>
        </p:txBody>
      </p:sp>
      <p:sp>
        <p:nvSpPr>
          <p:cNvPr id="12" name="TextBox 11"/>
          <p:cNvSpPr txBox="1"/>
          <p:nvPr/>
        </p:nvSpPr>
        <p:spPr>
          <a:xfrm rot="16200000">
            <a:off x="850752" y="3647931"/>
            <a:ext cx="2999988" cy="369332"/>
          </a:xfrm>
          <a:prstGeom prst="rect">
            <a:avLst/>
          </a:prstGeom>
          <a:noFill/>
        </p:spPr>
        <p:txBody>
          <a:bodyPr wrap="none" rtlCol="0">
            <a:spAutoFit/>
          </a:bodyPr>
          <a:lstStyle/>
          <a:p>
            <a:r>
              <a:rPr lang="en-US" smtClean="0"/>
              <a:t>Response/dependent variable</a:t>
            </a:r>
            <a:endParaRPr lang="en-US" dirty="0"/>
          </a:p>
        </p:txBody>
      </p:sp>
    </p:spTree>
    <p:extLst>
      <p:ext uri="{BB962C8B-B14F-4D97-AF65-F5344CB8AC3E}">
        <p14:creationId xmlns:p14="http://schemas.microsoft.com/office/powerpoint/2010/main" val="102892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35405" y="3212756"/>
                <a:ext cx="4477893" cy="13923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5405" y="5017793"/>
                <a:ext cx="5340116" cy="10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xmlns="">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p>
        </p:txBody>
      </p:sp>
    </p:spTree>
    <p:extLst>
      <p:ext uri="{BB962C8B-B14F-4D97-AF65-F5344CB8AC3E}">
        <p14:creationId xmlns:p14="http://schemas.microsoft.com/office/powerpoint/2010/main" val="854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is no evidence that the correlation between petal lengths and sepal width in </a:t>
            </a:r>
            <a:r>
              <a:rPr lang="en-US" sz="2200" b="1" dirty="0" err="1" smtClean="0"/>
              <a:t>setosa</a:t>
            </a:r>
            <a:r>
              <a:rPr lang="en-US" sz="2200" b="1" dirty="0" smtClean="0"/>
              <a:t> irises differs from 0.</a:t>
            </a:r>
            <a:endParaRPr lang="en-US" sz="2200" b="1" dirty="0"/>
          </a:p>
        </p:txBody>
      </p:sp>
    </p:spTree>
    <p:extLst>
      <p:ext uri="{BB962C8B-B14F-4D97-AF65-F5344CB8AC3E}">
        <p14:creationId xmlns:p14="http://schemas.microsoft.com/office/powerpoint/2010/main" val="15997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Y for </a:t>
            </a:r>
          </a:p>
          <a:p>
            <a:r>
              <a:rPr lang="en-US" b="1" dirty="0" smtClean="0">
                <a:solidFill>
                  <a:schemeClr val="accent6">
                    <a:lumMod val="60000"/>
                    <a:lumOff val="40000"/>
                  </a:schemeClr>
                </a:solidFill>
              </a:rPr>
              <a:t>every 1 unit increase in 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cm of Sepal Width </a:t>
            </a:r>
            <a:r>
              <a:rPr lang="en-US" sz="2200" b="1" dirty="0" smtClean="0"/>
              <a:t>(X</a:t>
            </a:r>
            <a:r>
              <a:rPr lang="en-US" sz="2200" dirty="0" smtClean="0"/>
              <a:t>).</a:t>
            </a:r>
          </a:p>
          <a:p>
            <a:endParaRPr lang="en-US" sz="2200" dirty="0" smtClean="0"/>
          </a:p>
          <a:p>
            <a:r>
              <a:rPr lang="en-US" sz="2200" dirty="0" smtClean="0"/>
              <a:t>[If P &lt; 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lengths </a:t>
            </a:r>
            <a:r>
              <a:rPr lang="en-US" sz="2200" b="1" dirty="0" smtClean="0"/>
              <a:t>(Y)</a:t>
            </a:r>
            <a:r>
              <a:rPr lang="en-US" sz="2200" dirty="0" smtClean="0"/>
              <a:t> can be explained by </a:t>
            </a:r>
            <a:r>
              <a:rPr lang="en-US" sz="2200" dirty="0" err="1" smtClean="0"/>
              <a:t>Setosa</a:t>
            </a:r>
            <a:r>
              <a:rPr lang="en-US" sz="2200" dirty="0" smtClean="0"/>
              <a:t> sepals widths </a:t>
            </a:r>
            <a:r>
              <a:rPr lang="en-US" sz="2200" b="1" dirty="0" smtClean="0"/>
              <a:t>(X).</a:t>
            </a:r>
            <a:r>
              <a:rPr lang="en-US" sz="2200" dirty="0" smtClean="0"/>
              <a:t>  </a:t>
            </a:r>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glance(model)</a:t>
            </a:r>
            <a:endParaRPr lang="en-US" sz="1600" b="1" dirty="0">
              <a:solidFill>
                <a:srgbClr val="FF0000"/>
              </a:solidFill>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t>
            </a:r>
            <a:r>
              <a:rPr lang="is-IS" sz="1500" b="1" dirty="0" smtClean="0">
                <a:solidFill>
                  <a:srgbClr val="FF0000"/>
                </a:solidFill>
                <a:latin typeface="Monaco" charset="0"/>
                <a:ea typeface="Monaco" charset="0"/>
                <a:cs typeface="Monaco" charset="0"/>
              </a:rPr>
              <a:t>augment(model</a:t>
            </a:r>
            <a:r>
              <a:rPr lang="is-IS" sz="1500" b="1" dirty="0">
                <a:solidFill>
                  <a:srgbClr val="FF0000"/>
                </a:solidFill>
                <a:latin typeface="Monaco" charset="0"/>
                <a:ea typeface="Monaco" charset="0"/>
                <a:cs typeface="Monaco" charset="0"/>
              </a:rPr>
              <a:t>)    </a:t>
            </a:r>
            <a:endParaRPr lang="is-IS" sz="1500" b="1" dirty="0" smtClean="0">
              <a:solidFill>
                <a:srgbClr val="FF0000"/>
              </a:solidFill>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499338"/>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b="1" dirty="0" smtClean="0"/>
                        <a:t>Email me for special topic requests.</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cxnSp>
        <p:nvCxnSpPr>
          <p:cNvPr id="5" name="Straight Connector 4"/>
          <p:cNvCxnSpPr/>
          <p:nvPr/>
        </p:nvCxnSpPr>
        <p:spPr>
          <a:xfrm>
            <a:off x="1097280" y="5708822"/>
            <a:ext cx="105897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97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 ANOVA</a:t>
            </a:r>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explains ~66% 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7044427" y="4137058"/>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36727" y="2410415"/>
                <a:ext cx="320039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21" grpId="0" animBg="1"/>
      <p:bldP spid="3" grpId="0" animBg="1"/>
      <p:bldP spid="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dirty="0">
                          <a:solidFill>
                            <a:srgbClr val="C00000"/>
                          </a:solidFill>
                          <a:effectLst/>
                        </a:rPr>
                        <a:t>Normal Bone Density</a:t>
                      </a:r>
                      <a:endParaRPr lang="en-U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6523</TotalTime>
  <Words>2673</Words>
  <Application>Microsoft Macintosh PowerPoint</Application>
  <PresentationFormat>Widescreen</PresentationFormat>
  <Paragraphs>603</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917</cp:revision>
  <cp:lastPrinted>2017-10-15T15:43:37Z</cp:lastPrinted>
  <dcterms:created xsi:type="dcterms:W3CDTF">2017-10-05T14:12:26Z</dcterms:created>
  <dcterms:modified xsi:type="dcterms:W3CDTF">2017-10-24T23:43:02Z</dcterms:modified>
</cp:coreProperties>
</file>